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  <p:sldMasterId id="2147484104" r:id="rId2"/>
    <p:sldMasterId id="2147484119" r:id="rId3"/>
    <p:sldMasterId id="2147484134" r:id="rId4"/>
    <p:sldMasterId id="2147484149" r:id="rId5"/>
    <p:sldMasterId id="2147484326" r:id="rId6"/>
  </p:sldMasterIdLst>
  <p:notesMasterIdLst>
    <p:notesMasterId r:id="rId21"/>
  </p:notesMasterIdLst>
  <p:handoutMasterIdLst>
    <p:handoutMasterId r:id="rId22"/>
  </p:handoutMasterIdLst>
  <p:sldIdLst>
    <p:sldId id="456" r:id="rId7"/>
    <p:sldId id="532" r:id="rId8"/>
    <p:sldId id="522" r:id="rId9"/>
    <p:sldId id="542" r:id="rId10"/>
    <p:sldId id="606" r:id="rId11"/>
    <p:sldId id="574" r:id="rId12"/>
    <p:sldId id="583" r:id="rId13"/>
    <p:sldId id="599" r:id="rId14"/>
    <p:sldId id="600" r:id="rId15"/>
    <p:sldId id="584" r:id="rId16"/>
    <p:sldId id="577" r:id="rId17"/>
    <p:sldId id="589" r:id="rId18"/>
    <p:sldId id="604" r:id="rId19"/>
    <p:sldId id="455" r:id="rId20"/>
  </p:sldIdLst>
  <p:sldSz cx="9144000" cy="5143500" type="screen16x9"/>
  <p:notesSz cx="9940925" cy="6808788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C2B"/>
    <a:srgbClr val="FBD2CF"/>
    <a:srgbClr val="FBFCF4"/>
    <a:srgbClr val="F8C432"/>
    <a:srgbClr val="F4FCF9"/>
    <a:srgbClr val="D5F5EB"/>
    <a:srgbClr val="008000"/>
    <a:srgbClr val="DE991C"/>
    <a:srgbClr val="C2646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2179" autoAdjust="0"/>
  </p:normalViewPr>
  <p:slideViewPr>
    <p:cSldViewPr>
      <p:cViewPr varScale="1">
        <p:scale>
          <a:sx n="122" d="100"/>
          <a:sy n="122" d="100"/>
        </p:scale>
        <p:origin x="552" y="96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739" cy="3414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869" y="1"/>
            <a:ext cx="4308738" cy="3414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8EA44-F1CB-4E2B-84D0-34F71920F200}" type="datetimeFigureOut">
              <a:rPr lang="ru-RU" smtClean="0"/>
              <a:t>07.04.2022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7317"/>
            <a:ext cx="4308739" cy="3414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869" y="6467317"/>
            <a:ext cx="4308738" cy="3414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FB46B-2624-493D-B486-17FDBB0C49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506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8739" cy="340331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869" y="1"/>
            <a:ext cx="4308738" cy="340331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r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07.04.2022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7" rIns="91814" bIns="4590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325" y="3233687"/>
            <a:ext cx="7952276" cy="3064063"/>
          </a:xfrm>
          <a:prstGeom prst="rect">
            <a:avLst/>
          </a:prstGeom>
        </p:spPr>
        <p:txBody>
          <a:bodyPr vert="horz" lIns="91814" tIns="45907" rIns="91814" bIns="4590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67371"/>
            <a:ext cx="4308739" cy="340331"/>
          </a:xfrm>
          <a:prstGeom prst="rect">
            <a:avLst/>
          </a:prstGeom>
        </p:spPr>
        <p:txBody>
          <a:bodyPr vert="horz" lIns="91814" tIns="45907" rIns="91814" bIns="45907" rtlCol="0" anchor="b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869" y="6467371"/>
            <a:ext cx="4308738" cy="340331"/>
          </a:xfrm>
          <a:prstGeom prst="rect">
            <a:avLst/>
          </a:prstGeom>
        </p:spPr>
        <p:txBody>
          <a:bodyPr vert="horz" wrap="square" lIns="91814" tIns="45907" rIns="91814" bIns="45907" numCol="1" anchor="b" anchorCtr="0" compatLnSpc="1">
            <a:prstTxWarp prst="textNoShape">
              <a:avLst/>
            </a:prstTxWarp>
          </a:bodyPr>
          <a:lstStyle>
            <a:lvl1pPr algn="r" defTabSz="8191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8D2AF8-2EAE-4D1A-AA20-DA86BBBE4777}" type="slidenum">
              <a:rPr lang="ru-RU" altLang="ru-RU" sz="1200" smtClean="0">
                <a:latin typeface="Calibri" panose="020F0502020204030204" pitchFamily="34" charset="0"/>
              </a:rPr>
              <a:pPr/>
              <a:t>1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5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12C909E0-7DD3-4015-892F-BF1EB90F02B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05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60BCE9-6B9D-4C5C-B754-9EBDC9741D8E}" type="datetime1">
              <a:rPr lang="ru-RU"/>
              <a:pPr>
                <a:defRPr/>
              </a:pPr>
              <a:t>07.04.2022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3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6A5B1A-41BA-43A7-AC73-1A6AC2539227}" type="datetime1">
              <a:rPr lang="ru-RU"/>
              <a:pPr>
                <a:defRPr/>
              </a:pPr>
              <a:t>07.04.2022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A1B63B-0011-42BD-B6FF-128A175D130C}" type="datetime1">
              <a:rPr lang="ru-RU"/>
              <a:pPr>
                <a:defRPr/>
              </a:pPr>
              <a:t>07.04.2022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D3DCEC-A747-429E-990B-1FC0F667E5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96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D2D552-9CA2-4E04-8831-4E210CCD7B2B}" type="datetime1">
              <a:rPr lang="ru-RU"/>
              <a:pPr>
                <a:defRPr/>
              </a:pPr>
              <a:t>07.04.2022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A6BDC2-84BB-41E5-AF95-5F8DDA9A63A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66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B90834-939B-45F7-8A6B-821EB87678A3}" type="datetime1">
              <a:rPr lang="ru-RU"/>
              <a:pPr>
                <a:defRPr/>
              </a:pPr>
              <a:t>07.04.2022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E2C673C-59F8-46BB-8FBE-E4E0DBECD2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504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2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62AD9B0-A7DC-452B-B0E1-F57CF33C38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168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FB36D6B-F53E-4BF6-B9D0-4D1B3C4BADB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2746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EC83A644-2ED3-4BFB-8B34-F5AA872B13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751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146727E-6025-419F-BFC0-3F6F048E13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9092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3273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527BF629-4AEE-42FB-8D85-AB72413C1E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66430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841F7B-EF5E-4EEE-8B39-EA85DB627B07}" type="datetime1">
              <a:rPr lang="ru-RU"/>
              <a:pPr>
                <a:defRPr/>
              </a:pPr>
              <a:t>07.04.2022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6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FC46E1-CB62-4B38-94A5-63941E729B54}" type="datetime1">
              <a:rPr lang="ru-RU"/>
              <a:pPr>
                <a:defRPr/>
              </a:pPr>
              <a:t>07.04.2022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B18ED-5251-4893-8F6B-9ACA5D4964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  <p:sldLayoutId id="2147488963" r:id="rId12"/>
    <p:sldLayoutId id="2147488964" r:id="rId13"/>
    <p:sldLayoutId id="2147488965" r:id="rId14"/>
    <p:sldLayoutId id="2147488966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4039757" y="4670425"/>
            <a:ext cx="786676" cy="2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784" tIns="51897" rIns="103784" bIns="51897">
            <a:spAutoFit/>
          </a:bodyPr>
          <a:lstStyle>
            <a:lvl1pPr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 smtClean="0">
                <a:solidFill>
                  <a:srgbClr val="FFFFFF"/>
                </a:solidFill>
                <a:latin typeface="Arial Narrow" pitchFamily="34" charset="0"/>
                <a:cs typeface="Times New Roman" panose="02020603050405020304" pitchFamily="18" charset="0"/>
              </a:rPr>
              <a:t>30.03.2022</a:t>
            </a:r>
            <a:endParaRPr lang="ru-RU" altLang="ru-RU" sz="1100" dirty="0">
              <a:solidFill>
                <a:srgbClr val="FFFFFF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4275" name="Заголовок 1"/>
          <p:cNvSpPr>
            <a:spLocks noGrp="1"/>
          </p:cNvSpPr>
          <p:nvPr>
            <p:ph type="ctrTitle"/>
          </p:nvPr>
        </p:nvSpPr>
        <p:spPr>
          <a:xfrm>
            <a:off x="430012" y="2512220"/>
            <a:ext cx="8497888" cy="1214437"/>
          </a:xfrm>
        </p:spPr>
        <p:txBody>
          <a:bodyPr>
            <a:normAutofit/>
          </a:bodyPr>
          <a:lstStyle/>
          <a:p>
            <a:pPr algn="ctr" defTabSz="1011238" eaLnBrk="1" hangingPunct="1"/>
            <a:r>
              <a:rPr lang="ru-RU" altLang="ru-RU" sz="2800" smtClean="0"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2800" smtClean="0">
                <a:latin typeface="Arial Narrow" pitchFamily="34" charset="0"/>
                <a:cs typeface="Times New Roman" pitchFamily="18" charset="0"/>
              </a:rPr>
              <a:t>О </a:t>
            </a:r>
            <a:r>
              <a:rPr lang="ru-RU" sz="2800" dirty="0">
                <a:latin typeface="Arial Narrow" pitchFamily="34" charset="0"/>
                <a:cs typeface="Times New Roman" pitchFamily="18" charset="0"/>
              </a:rPr>
              <a:t>новом порядке предоставления отчетности и уплаты имущественных налогов для юридических лиц</a:t>
            </a:r>
            <a:r>
              <a:rPr lang="ru-RU" altLang="ru-RU" sz="2800" dirty="0" smtClean="0">
                <a:latin typeface="Arial Narrow" pitchFamily="34" charset="0"/>
                <a:cs typeface="Times New Roman" panose="02020603050405020304" pitchFamily="18" charset="0"/>
              </a:rPr>
              <a:t>»</a:t>
            </a:r>
            <a:endParaRPr lang="ru-RU" altLang="ru-RU" sz="28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24050"/>
            <a:ext cx="8496944" cy="647700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УПРАВЛЕНИЕ ФЕДЕРАЛЬНОЙ НАЛОГОВОЙ СЛУЖБЫ ПО                             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Г. СЕВАСТОПОЛЮ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3849688"/>
            <a:ext cx="7561263" cy="574675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Докладчик: Балуева Наталья Борисовна</a:t>
            </a:r>
            <a: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начальник отдела камерального контроля в сфере налогообложения имущества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4008" y="1749017"/>
            <a:ext cx="354499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1)  производит </a:t>
            </a:r>
            <a:r>
              <a:rPr lang="ru-RU" sz="1800" b="1" u="sng" dirty="0" smtClean="0">
                <a:solidFill>
                  <a:srgbClr val="1F497D">
                    <a:lumMod val="50000"/>
                  </a:srgbClr>
                </a:solidFill>
              </a:rPr>
              <a:t>расчет 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налогов по итогам налогового периода  (года) </a:t>
            </a:r>
            <a:r>
              <a:rPr lang="ru-RU" sz="1800" b="1" dirty="0" smtClean="0">
                <a:solidFill>
                  <a:srgbClr val="008000"/>
                </a:solidFill>
              </a:rPr>
              <a:t>после 01.05.2022;</a:t>
            </a:r>
          </a:p>
          <a:p>
            <a:pPr>
              <a:spcAft>
                <a:spcPts val="600"/>
              </a:spcAft>
            </a:pP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2) направляет </a:t>
            </a:r>
            <a:r>
              <a:rPr lang="ru-RU" sz="1800" b="1" u="sng" dirty="0" smtClean="0">
                <a:solidFill>
                  <a:srgbClr val="1F497D">
                    <a:lumMod val="50000"/>
                  </a:srgbClr>
                </a:solidFill>
              </a:rPr>
              <a:t>сообщение 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в адрес организации, в срок </a:t>
            </a:r>
            <a:r>
              <a:rPr lang="ru-RU" sz="1800" b="1" dirty="0" smtClean="0">
                <a:solidFill>
                  <a:srgbClr val="008000"/>
                </a:solidFill>
              </a:rPr>
              <a:t>не позднее 01.09.2022;</a:t>
            </a:r>
          </a:p>
          <a:p>
            <a:pPr>
              <a:spcAft>
                <a:spcPts val="600"/>
              </a:spcAft>
            </a:pP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3) </a:t>
            </a:r>
            <a:r>
              <a:rPr lang="ru-RU" sz="1800" b="1" dirty="0">
                <a:solidFill>
                  <a:srgbClr val="1F497D">
                    <a:lumMod val="50000"/>
                  </a:srgbClr>
                </a:solidFill>
              </a:rPr>
              <a:t>р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ассматривает </a:t>
            </a:r>
            <a:r>
              <a:rPr lang="ru-RU" sz="1800" b="1" u="sng" dirty="0" smtClean="0">
                <a:solidFill>
                  <a:srgbClr val="1F497D">
                    <a:lumMod val="50000"/>
                  </a:srgbClr>
                </a:solidFill>
              </a:rPr>
              <a:t>пояснения</a:t>
            </a:r>
            <a:r>
              <a:rPr lang="ru-RU" sz="1800" b="1" u="sng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организаций</a:t>
            </a:r>
            <a:endParaRPr lang="ru-RU" sz="18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25873"/>
            <a:ext cx="3452937" cy="2477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457200"/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1)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исчисляет и уплачивает </a:t>
            </a:r>
            <a:r>
              <a:rPr lang="ru-RU" sz="1800" b="1" u="sng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самостоятельно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авансовые платежи в срок: </a:t>
            </a:r>
            <a:r>
              <a:rPr lang="ru-RU" altLang="ru-RU" sz="20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Times New Roman" pitchFamily="18" charset="0"/>
              </a:rPr>
              <a:t>04.05.2022</a:t>
            </a:r>
            <a:r>
              <a:rPr lang="ru-RU" altLang="ru-RU" sz="2000" b="1" dirty="0">
                <a:solidFill>
                  <a:srgbClr val="00800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Times New Roman" pitchFamily="18" charset="0"/>
              </a:rPr>
              <a:t> 01.08.2022,  31.10.2022;</a:t>
            </a:r>
            <a:endParaRPr lang="ru-RU" altLang="ru-RU" sz="2000" b="1" dirty="0">
              <a:solidFill>
                <a:srgbClr val="008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2</a:t>
            </a:r>
            <a:r>
              <a:rPr lang="en-US" sz="18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)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исчисляет и уплачивает </a:t>
            </a:r>
            <a:r>
              <a:rPr lang="ru-RU" sz="1800" b="1" u="sng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самостоятельно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налог по итогам 2022года – в срок не позднее </a:t>
            </a:r>
            <a:r>
              <a:rPr lang="ru-RU" sz="18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01.03.2023</a:t>
            </a:r>
          </a:p>
          <a:p>
            <a:pPr algn="just">
              <a:spcAft>
                <a:spcPts val="600"/>
              </a:spcAft>
            </a:pPr>
            <a:endParaRPr lang="ru-RU" sz="200" b="1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24C04-508E-4228-8EAA-3C0DE93D1FEC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2729" y="481760"/>
            <a:ext cx="8212859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lvl="0" algn="ctr"/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Порядок расчета и уплаты транспортного и земельного налогов юридическими </a:t>
            </a:r>
            <a:r>
              <a:rPr lang="ru-RU" alt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лицами в 2022 году</a:t>
            </a:r>
            <a:endParaRPr lang="ru-RU" altLang="ru-RU" sz="2400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/>
            <a:r>
              <a:rPr lang="ru-RU" alt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БЕЗДЕКЛАРАЦИОННЫЙ </a:t>
            </a:r>
            <a:endParaRPr lang="ru-RU" altLang="ru-RU" sz="2000" b="1" dirty="0">
              <a:solidFill>
                <a:srgbClr val="1F497D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3832" y="1257386"/>
            <a:ext cx="3672408" cy="4684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НАЛОГОПЛАТЕЛЬЩИК</a:t>
            </a:r>
            <a:endParaRPr lang="ru-RU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41064" y="1258562"/>
            <a:ext cx="3750877" cy="4673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НАЛОГОВЫЙ ОРГАН</a:t>
            </a:r>
            <a:endParaRPr lang="ru-RU" sz="1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7124" y="1175498"/>
            <a:ext cx="612888" cy="6334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3832" y="4143196"/>
            <a:ext cx="7718109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8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Декларация по транспортному и земельному налогам отменена </a:t>
            </a:r>
            <a:endParaRPr lang="ru-RU" altLang="ru-RU" sz="1800" b="1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01.01.2020 года</a:t>
            </a:r>
            <a:endParaRPr lang="ru-RU" altLang="ru-RU" sz="1800" b="1" dirty="0">
              <a:solidFill>
                <a:srgbClr val="1F497D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11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554" y="34140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Федеральный закон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от 13.07.2015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№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218-ФЗ </a:t>
            </a:r>
            <a:endParaRPr lang="ru-RU" sz="24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«О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государственной регистрации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недвижимости»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390" y="2222410"/>
            <a:ext cx="2553904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Уполномоченный орган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городе Севастополе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8473" y="2222410"/>
            <a:ext cx="3727378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Департамент по имущественным и земельным отношениям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804" y="1255980"/>
            <a:ext cx="724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Выявление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правообладателей ранее учтенных объектов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недвижимости ст.69.1 Закона  №218-ФЗ)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60446" y="2304500"/>
            <a:ext cx="681765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" name="TextBox 8"/>
          <p:cNvSpPr txBox="1"/>
          <p:nvPr/>
        </p:nvSpPr>
        <p:spPr>
          <a:xfrm>
            <a:off x="1142804" y="3397653"/>
            <a:ext cx="7155571" cy="133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Собственник имущества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может самостоятельно обратиться в регистрирующий орган через МФЦ (многофункциональный центр)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для государственной регистрации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прав на  ранее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учтенные объекты недвижимости (ст.69 Закона №218-ФЗ)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0000" y="1296000"/>
            <a:ext cx="554592" cy="544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endParaRPr lang="ru-RU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0000" y="3397653"/>
            <a:ext cx="554592" cy="544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endParaRPr lang="ru-RU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12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814499" y="457214"/>
            <a:ext cx="7600228" cy="3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62163" indent="193675" defTabSz="800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9363" indent="193675" defTabSz="800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6563" indent="193675" defTabSz="800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33763" indent="193675" defTabSz="800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163"/>
              </a:lnSpc>
            </a:pPr>
            <a:endParaRPr lang="ru-RU" altLang="ru-RU" sz="1800" b="1" dirty="0">
              <a:solidFill>
                <a:srgbClr val="1F497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163"/>
              </a:lnSpc>
            </a:pP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Сообщение о наличии объектов: </a:t>
            </a:r>
          </a:p>
          <a:p>
            <a:pPr algn="ctr">
              <a:lnSpc>
                <a:spcPts val="2163"/>
              </a:lnSpc>
            </a:pP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земельных участков и (или) транспортных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835" y="1264126"/>
            <a:ext cx="4386461" cy="2873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Объект налогообложения (транспорт, земля)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725138"/>
            <a:ext cx="4386461" cy="4522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Налоговая льгота либо статус: «не объект»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834" y="2292350"/>
            <a:ext cx="4386461" cy="288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Налоговое сообщение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6502" y="1596074"/>
            <a:ext cx="1804104" cy="600075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отсутствует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7265" y="2002630"/>
            <a:ext cx="2179631" cy="635794"/>
          </a:xfrm>
          <a:prstGeom prst="rect">
            <a:avLst/>
          </a:prstGeom>
        </p:spPr>
        <p:txBody>
          <a:bodyPr wrap="none" lIns="104306" tIns="52153" rIns="104306" bIns="52153" anchor="ctr">
            <a:normAutofit fontScale="92500" lnSpcReduction="1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1F497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получено ЮЛ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179" y="2707313"/>
            <a:ext cx="4386461" cy="7699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Сообщения о наличии объектов (транспорт, земля) с пакетом документов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Срок: не позднее 31.12.2022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4195" y="2707313"/>
            <a:ext cx="2946197" cy="685005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ЮЛ не представлено в НО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0285" y="3711575"/>
            <a:ext cx="3533453" cy="11064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ctr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Размер штрафной санкции </a:t>
            </a:r>
            <a:r>
              <a:rPr lang="ru-RU" sz="2400" b="1" dirty="0">
                <a:solidFill>
                  <a:srgbClr val="E16C2B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20%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</a:p>
          <a:p>
            <a:pPr indent="450215" algn="ctr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суммы  неуплаченного транспортного, земельного налогов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3099" y="980439"/>
            <a:ext cx="2052970" cy="711835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собственности ЮЛ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658225" y="4167188"/>
            <a:ext cx="350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п. 3 ст. 129.1 НК РФ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5048024" y="1264126"/>
            <a:ext cx="243976" cy="3600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5048024" y="1771277"/>
            <a:ext cx="243976" cy="3600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5048024" y="2268537"/>
            <a:ext cx="243976" cy="3600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5048024" y="2867025"/>
            <a:ext cx="243976" cy="3600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716172" y="3686175"/>
            <a:ext cx="1884303" cy="368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989546" y="4104481"/>
            <a:ext cx="584042" cy="4286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0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C9027C6-AAF2-4657-A708-54FBA7B4E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24C04-508E-4228-8EAA-3C0DE93D1FEC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13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5AA35A-1557-4725-BDF6-EDA00F02B3B3}"/>
              </a:ext>
            </a:extLst>
          </p:cNvPr>
          <p:cNvSpPr txBox="1"/>
          <p:nvPr/>
        </p:nvSpPr>
        <p:spPr>
          <a:xfrm>
            <a:off x="3861252" y="1188338"/>
            <a:ext cx="4383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16C2B"/>
                </a:solidFill>
                <a:latin typeface="Arial Narrow" panose="020B0606020202030204" pitchFamily="34" charset="0"/>
              </a:rPr>
              <a:t>Перечень дорогостоящих </a:t>
            </a:r>
            <a:r>
              <a:rPr lang="ru-RU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легковых автомобилей средней стоимостью </a:t>
            </a:r>
            <a:r>
              <a:rPr lang="ru-RU" sz="2400" b="1" dirty="0" smtClean="0">
                <a:solidFill>
                  <a:srgbClr val="E16C2B"/>
                </a:solidFill>
                <a:latin typeface="Arial Narrow" panose="020B0606020202030204" pitchFamily="34" charset="0"/>
              </a:rPr>
              <a:t>от 10 млн руб. </a:t>
            </a:r>
            <a:r>
              <a:rPr lang="ru-RU" sz="2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(исключены от </a:t>
            </a:r>
            <a:r>
              <a:rPr lang="ru-RU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3 до 10 млн руб</a:t>
            </a:r>
            <a:r>
              <a:rPr lang="ru-RU" sz="2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.)</a:t>
            </a:r>
            <a:endParaRPr lang="ru-RU" sz="2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FAF0B0-D2F2-414A-9BBF-87D931E45A40}"/>
              </a:ext>
            </a:extLst>
          </p:cNvPr>
          <p:cNvSpPr txBox="1"/>
          <p:nvPr/>
        </p:nvSpPr>
        <p:spPr>
          <a:xfrm>
            <a:off x="836018" y="540716"/>
            <a:ext cx="7488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Меры поддержки по имущественным налогам в 2022 году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F82DD301-F9C9-4162-ABEB-F6E514CBDEFB}"/>
              </a:ext>
            </a:extLst>
          </p:cNvPr>
          <p:cNvSpPr/>
          <p:nvPr/>
        </p:nvSpPr>
        <p:spPr>
          <a:xfrm>
            <a:off x="518023" y="1513130"/>
            <a:ext cx="2437725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Транспортный налог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FFDE0D60-2DB5-4402-AB91-6293A317A034}"/>
              </a:ext>
            </a:extLst>
          </p:cNvPr>
          <p:cNvSpPr/>
          <p:nvPr/>
        </p:nvSpPr>
        <p:spPr>
          <a:xfrm>
            <a:off x="519403" y="2957282"/>
            <a:ext cx="2437725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Земельный налог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ED07A6B-FDB5-4EDB-934A-4AD34C9687B5}"/>
              </a:ext>
            </a:extLst>
          </p:cNvPr>
          <p:cNvSpPr/>
          <p:nvPr/>
        </p:nvSpPr>
        <p:spPr>
          <a:xfrm>
            <a:off x="518024" y="3864075"/>
            <a:ext cx="2437725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Налог на имущество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="" xmlns:a16="http://schemas.microsoft.com/office/drawing/2014/main" id="{B182937B-EA42-4D8C-8A5A-A6720DE29AC0}"/>
              </a:ext>
            </a:extLst>
          </p:cNvPr>
          <p:cNvSpPr/>
          <p:nvPr/>
        </p:nvSpPr>
        <p:spPr>
          <a:xfrm>
            <a:off x="3113978" y="1621142"/>
            <a:ext cx="432048" cy="576064"/>
          </a:xfrm>
          <a:prstGeom prst="chevron">
            <a:avLst/>
          </a:prstGeom>
          <a:solidFill>
            <a:srgbClr val="E16C2B"/>
          </a:solidFill>
          <a:ln>
            <a:solidFill>
              <a:srgbClr val="E1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="" xmlns:a16="http://schemas.microsoft.com/office/drawing/2014/main" id="{3E50E6C2-E0C6-499E-AE53-447C9F2F7B27}"/>
              </a:ext>
            </a:extLst>
          </p:cNvPr>
          <p:cNvSpPr/>
          <p:nvPr/>
        </p:nvSpPr>
        <p:spPr>
          <a:xfrm>
            <a:off x="3083712" y="3129070"/>
            <a:ext cx="432048" cy="576064"/>
          </a:xfrm>
          <a:prstGeom prst="chevron">
            <a:avLst/>
          </a:prstGeom>
          <a:solidFill>
            <a:srgbClr val="E16C2B"/>
          </a:solidFill>
          <a:ln>
            <a:solidFill>
              <a:srgbClr val="E1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="" xmlns:a16="http://schemas.microsoft.com/office/drawing/2014/main" id="{59A40AF8-3432-414F-B8A3-99838F2C66CB}"/>
              </a:ext>
            </a:extLst>
          </p:cNvPr>
          <p:cNvSpPr/>
          <p:nvPr/>
        </p:nvSpPr>
        <p:spPr>
          <a:xfrm>
            <a:off x="3429204" y="3015364"/>
            <a:ext cx="432048" cy="1822827"/>
          </a:xfrm>
          <a:prstGeom prst="rightBrace">
            <a:avLst>
              <a:gd name="adj1" fmla="val 36724"/>
              <a:gd name="adj2" fmla="val 51835"/>
            </a:avLst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="" xmlns:a16="http://schemas.microsoft.com/office/drawing/2014/main" id="{AB7BFE63-C67A-49B1-8E73-3EE1E4EF5111}"/>
              </a:ext>
            </a:extLst>
          </p:cNvPr>
          <p:cNvSpPr/>
          <p:nvPr/>
        </p:nvSpPr>
        <p:spPr>
          <a:xfrm>
            <a:off x="3091180" y="4028570"/>
            <a:ext cx="432048" cy="576064"/>
          </a:xfrm>
          <a:prstGeom prst="chevron">
            <a:avLst/>
          </a:prstGeom>
          <a:solidFill>
            <a:srgbClr val="E16C2B"/>
          </a:solidFill>
          <a:ln>
            <a:solidFill>
              <a:srgbClr val="E1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5FE5EB-944E-4E15-856B-B2C514ABFBFC}"/>
              </a:ext>
            </a:extLst>
          </p:cNvPr>
          <p:cNvSpPr txBox="1"/>
          <p:nvPr/>
        </p:nvSpPr>
        <p:spPr>
          <a:xfrm>
            <a:off x="3861252" y="2957282"/>
            <a:ext cx="4535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16C2B"/>
                </a:solidFill>
                <a:latin typeface="Arial Narrow" panose="020B0606020202030204" pitchFamily="34" charset="0"/>
              </a:rPr>
              <a:t>ФИКСАЦИЯ</a:t>
            </a:r>
            <a:r>
              <a:rPr lang="ru-RU" sz="2400" dirty="0">
                <a:solidFill>
                  <a:srgbClr val="E16C2B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кадастровой стоимости для расчета налогов на уровне </a:t>
            </a:r>
            <a:r>
              <a:rPr lang="ru-RU" sz="2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202</a:t>
            </a:r>
            <a:r>
              <a:rPr lang="en-US" sz="2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2</a:t>
            </a:r>
            <a:r>
              <a:rPr lang="ru-RU" sz="2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года </a:t>
            </a:r>
            <a:r>
              <a:rPr lang="ru-RU" sz="2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независимо от результатов </a:t>
            </a:r>
            <a:r>
              <a:rPr lang="ru-RU" sz="2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туров </a:t>
            </a:r>
            <a:r>
              <a:rPr lang="ru-RU" sz="2400" dirty="0">
                <a:solidFill>
                  <a:schemeClr val="accent1"/>
                </a:solidFill>
                <a:latin typeface="Arial Narrow" panose="020B0606020202030204" pitchFamily="34" charset="0"/>
              </a:rPr>
              <a:t>государственной кадастровой оценки)  </a:t>
            </a:r>
          </a:p>
        </p:txBody>
      </p:sp>
    </p:spTree>
    <p:extLst>
      <p:ext uri="{BB962C8B-B14F-4D97-AF65-F5344CB8AC3E}">
        <p14:creationId xmlns:p14="http://schemas.microsoft.com/office/powerpoint/2010/main" val="40694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3"/>
          <p:cNvSpPr>
            <a:spLocks noChangeArrowheads="1"/>
          </p:cNvSpPr>
          <p:nvPr/>
        </p:nvSpPr>
        <p:spPr bwMode="auto">
          <a:xfrm>
            <a:off x="4638675" y="6853238"/>
            <a:ext cx="15335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162" tIns="52082" rIns="104162" bIns="52082">
            <a:spAutoFit/>
          </a:bodyPr>
          <a:lstStyle>
            <a:lvl1pPr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FFFFFF"/>
                </a:solidFill>
                <a:latin typeface="Calibri" panose="020F0502020204030204" pitchFamily="34" charset="0"/>
              </a:rPr>
              <a:t>30 января 2015 года</a:t>
            </a:r>
          </a:p>
        </p:txBody>
      </p:sp>
      <p:sp>
        <p:nvSpPr>
          <p:cNvPr id="79875" name="Заголовок 1"/>
          <p:cNvSpPr>
            <a:spLocks noGrp="1"/>
          </p:cNvSpPr>
          <p:nvPr>
            <p:ph type="ctrTitle"/>
          </p:nvPr>
        </p:nvSpPr>
        <p:spPr>
          <a:xfrm>
            <a:off x="700088" y="2643188"/>
            <a:ext cx="7875587" cy="865187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latin typeface="Arial Narrow" pitchFamily="34" charset="0"/>
                <a:cs typeface="Times New Roman" panose="02020603050405020304" pitchFamily="18" charset="0"/>
              </a:rPr>
              <a:t>БЛАГОДАРЮ  ЗА  ВНИМАНИЕ</a:t>
            </a:r>
            <a:br>
              <a:rPr lang="ru-RU" altLang="ru-RU" sz="2000" dirty="0">
                <a:latin typeface="Arial Narrow" pitchFamily="34" charset="0"/>
                <a:cs typeface="Times New Roman" panose="02020603050405020304" pitchFamily="18" charset="0"/>
              </a:rPr>
            </a:br>
            <a:endParaRPr lang="ru-RU" altLang="ru-RU" sz="20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271337" y="1254293"/>
            <a:ext cx="4824288" cy="379995"/>
            <a:chOff x="3563888" y="929636"/>
            <a:chExt cx="482428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929636"/>
              <a:ext cx="2137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57246" y="929636"/>
              <a:ext cx="22309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80213" y="550579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Имущественные налоги юридических лиц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0213" y="2576434"/>
            <a:ext cx="2087563" cy="8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0213" y="3735417"/>
            <a:ext cx="2087563" cy="82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8762" y="3404434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0213" y="1408730"/>
            <a:ext cx="2087563" cy="82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92777" y="2576434"/>
            <a:ext cx="4788636" cy="8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28 НК РФ</a:t>
            </a:r>
          </a:p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14.11.2014 №75-ЗС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2257" y="3735417"/>
            <a:ext cx="4824288" cy="82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31 НК РФ</a:t>
            </a:r>
          </a:p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26.11.2014 №81-ЗС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92777" y="1408730"/>
            <a:ext cx="4824288" cy="82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30 НК РФ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26.11.2014 №80-ЗС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77" y="3536496"/>
            <a:ext cx="1008113" cy="599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O:\11 Сводно-аналитический отдел\_2019\Срочные задания\ПРЕЗЕНТАЦИЯ ШТН Казань 6-7 мая\Дома\IMG_0960.JPG"/>
          <p:cNvPicPr/>
          <p:nvPr/>
        </p:nvPicPr>
        <p:blipFill rotWithShape="1">
          <a:blip r:embed="rId3" cstate="print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5" t="10783" r="9027" b="11527"/>
          <a:stretch/>
        </p:blipFill>
        <p:spPr bwMode="auto">
          <a:xfrm>
            <a:off x="3350993" y="1251977"/>
            <a:ext cx="989097" cy="5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93" y="2447333"/>
            <a:ext cx="931587" cy="4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29" y="1521023"/>
            <a:ext cx="2093706" cy="3009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3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6855" y="28970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 организаций</a:t>
            </a:r>
          </a:p>
        </p:txBody>
      </p:sp>
      <p:pic>
        <p:nvPicPr>
          <p:cNvPr id="33" name="Рисунок 3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90" y="1521023"/>
            <a:ext cx="1995306" cy="2972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3" y="1844239"/>
            <a:ext cx="2091806" cy="3061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Рисунок 35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844239"/>
            <a:ext cx="2007683" cy="3061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4377675" y="811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Приказ Департамента по имущественным и земельным отношениям от 30.11.2021 № 153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6021" y="811620"/>
            <a:ext cx="3351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города Севастополя </a:t>
            </a:r>
          </a:p>
          <a:p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25.11.2021 № 674-ЗС</a:t>
            </a:r>
          </a:p>
        </p:txBody>
      </p:sp>
    </p:spTree>
    <p:extLst>
      <p:ext uri="{BB962C8B-B14F-4D97-AF65-F5344CB8AC3E}">
        <p14:creationId xmlns:p14="http://schemas.microsoft.com/office/powerpoint/2010/main" val="2783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82901D63-7B96-4CFC-A767-413BC55CB7D1}"/>
              </a:ext>
            </a:extLst>
          </p:cNvPr>
          <p:cNvSpPr/>
          <p:nvPr/>
        </p:nvSpPr>
        <p:spPr>
          <a:xfrm>
            <a:off x="1547664" y="1419622"/>
            <a:ext cx="2484276" cy="3456384"/>
          </a:xfrm>
          <a:prstGeom prst="triangle">
            <a:avLst/>
          </a:prstGeom>
          <a:solidFill>
            <a:schemeClr val="accent1">
              <a:alpha val="25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21049756-10D7-4473-BA26-931E222456F5}"/>
              </a:ext>
            </a:extLst>
          </p:cNvPr>
          <p:cNvSpPr/>
          <p:nvPr/>
        </p:nvSpPr>
        <p:spPr>
          <a:xfrm>
            <a:off x="5171936" y="1419622"/>
            <a:ext cx="2484276" cy="3456384"/>
          </a:xfrm>
          <a:prstGeom prst="triangle">
            <a:avLst/>
          </a:prstGeom>
          <a:solidFill>
            <a:schemeClr val="accent1">
              <a:alpha val="25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31863" y="3266480"/>
            <a:ext cx="3412480" cy="12759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Налоговая ставка: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1,5 процента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9863" y="3266480"/>
            <a:ext cx="3384376" cy="12863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Налоговые ставки: </a:t>
            </a:r>
          </a:p>
          <a:p>
            <a:pPr marL="900000"/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1 процент;</a:t>
            </a:r>
          </a:p>
          <a:p>
            <a:pPr marL="900000"/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2 процента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9863" y="1635646"/>
            <a:ext cx="3384376" cy="139628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По кадастровой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стоимости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(ст. 378.2 НК РФ)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1863" y="1635646"/>
            <a:ext cx="3412480" cy="14107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По среднегодовой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стоимости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(ст. 375 НК РФ)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66713"/>
            <a:ext cx="8496944" cy="833437"/>
          </a:xfrm>
        </p:spPr>
        <p:txBody>
          <a:bodyPr/>
          <a:lstStyle/>
          <a:p>
            <a:pPr algn="ctr" defTabSz="1043056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Порядок расчета налога на имущество 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(налоговый период - 2022 год)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09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4600"/>
            <a:ext cx="7488832" cy="390889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57866" y="4237231"/>
            <a:ext cx="1521718" cy="5308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7416" y="2352162"/>
            <a:ext cx="1512168" cy="7264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072" y="209141"/>
            <a:ext cx="8215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Перечень объектов недвижимого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имущества</a:t>
            </a:r>
            <a:r>
              <a:rPr lang="en-US" sz="2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подлежащих расчету по </a:t>
            </a:r>
            <a:r>
              <a:rPr lang="ru-RU" sz="2400" b="1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кадастровой стоимости</a:t>
            </a:r>
            <a:r>
              <a:rPr lang="en-US" sz="2400" b="1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 </a:t>
            </a:r>
            <a:r>
              <a:rPr lang="ru-RU" sz="2400" b="1" kern="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01.01.2022 </a:t>
            </a:r>
            <a:br>
              <a:rPr lang="ru-RU" sz="2400" b="1" kern="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3201" y="3747023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1246</a:t>
            </a:r>
            <a:r>
              <a:rPr lang="ru-RU" alt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объектов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840240"/>
            <a:ext cx="2483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dizo.sev.gov.ru</a:t>
            </a:r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endParaRPr lang="en-US" sz="28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1" y="2352162"/>
            <a:ext cx="1944215" cy="93059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Инспекция по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контролю за пользованием ОН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1" y="4208689"/>
            <a:ext cx="1944215" cy="55936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Контрольная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4970" y="3644193"/>
            <a:ext cx="20882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Arial Narrow" panose="020B0606020202030204" pitchFamily="34" charset="0"/>
              </a:rPr>
              <a:t>Скачать (7.22 Мб)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0796" y="3960314"/>
            <a:ext cx="20816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Arial Narrow" panose="020B0606020202030204" pitchFamily="34" charset="0"/>
              </a:rPr>
              <a:t>Скачать (84.12 Кб)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262993" y="3837969"/>
            <a:ext cx="214312" cy="29368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AE4845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21476" y="3579861"/>
            <a:ext cx="2050476" cy="7920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 sz="quarter"/>
          </p:nvPr>
        </p:nvSpPr>
        <p:spPr>
          <a:xfrm>
            <a:off x="447031" y="240800"/>
            <a:ext cx="8496944" cy="5760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Налоговая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база исходя из кадастровой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стоимости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01.01.2022 </a:t>
            </a:r>
            <a:b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sz="quarter" idx="1"/>
          </p:nvPr>
        </p:nvSpPr>
        <p:spPr>
          <a:xfrm>
            <a:off x="683567" y="1642276"/>
            <a:ext cx="3488847" cy="72000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400" b="1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ВКЛЮЧЕНЫ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перечень объектов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(Приказ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30.11.2021 № 153)</a:t>
            </a:r>
          </a:p>
        </p:txBody>
      </p:sp>
      <p:sp>
        <p:nvSpPr>
          <p:cNvPr id="22" name="Объект 21"/>
          <p:cNvSpPr>
            <a:spLocks noGrp="1"/>
          </p:cNvSpPr>
          <p:nvPr>
            <p:ph sz="quarter" idx="2"/>
          </p:nvPr>
        </p:nvSpPr>
        <p:spPr>
          <a:xfrm>
            <a:off x="4499992" y="1624020"/>
            <a:ext cx="3744415" cy="72000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400" b="1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ВКЛЮЧЕНЫ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перечень объектов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(Приказ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30.11.2021 № 153)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A3DC770-18FE-488A-8A92-2355A87FE0BD}"/>
              </a:ext>
            </a:extLst>
          </p:cNvPr>
          <p:cNvSpPr txBox="1"/>
          <p:nvPr/>
        </p:nvSpPr>
        <p:spPr>
          <a:xfrm>
            <a:off x="683568" y="809563"/>
            <a:ext cx="7560838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Объекты недвижимости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BC1DE587-4E10-42ED-9AD5-BBCB4261ED1B}"/>
              </a:ext>
            </a:extLst>
          </p:cNvPr>
          <p:cNvSpPr/>
          <p:nvPr/>
        </p:nvSpPr>
        <p:spPr>
          <a:xfrm>
            <a:off x="1871700" y="1271413"/>
            <a:ext cx="792088" cy="290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="" xmlns:a16="http://schemas.microsoft.com/office/drawing/2014/main" id="{B62DFD44-C40B-49E1-BF6D-394933FFF6E2}"/>
              </a:ext>
            </a:extLst>
          </p:cNvPr>
          <p:cNvSpPr/>
          <p:nvPr/>
        </p:nvSpPr>
        <p:spPr>
          <a:xfrm>
            <a:off x="6084168" y="1290971"/>
            <a:ext cx="792088" cy="290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Объект 2">
            <a:extLst>
              <a:ext uri="{FF2B5EF4-FFF2-40B4-BE49-F238E27FC236}">
                <a16:creationId xmlns="" xmlns:a16="http://schemas.microsoft.com/office/drawing/2014/main" id="{9AA4D1F7-8B78-417B-897B-FDC3C0763AF8}"/>
              </a:ext>
            </a:extLst>
          </p:cNvPr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31745920"/>
              </p:ext>
            </p:extLst>
          </p:nvPr>
        </p:nvGraphicFramePr>
        <p:xfrm>
          <a:off x="683567" y="2540882"/>
          <a:ext cx="3528393" cy="237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1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984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Административно-деловые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торговые центры, помещения в них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Нежилые помещения, назначение, разрешенное 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использование которых предусматривает размещение офисов, торговых объектов, объектов общепита и бытового обслуживания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6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Налоговая ставка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процент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Объект 4">
            <a:extLst>
              <a:ext uri="{FF2B5EF4-FFF2-40B4-BE49-F238E27FC236}">
                <a16:creationId xmlns="" xmlns:a16="http://schemas.microsoft.com/office/drawing/2014/main" id="{F0302842-8176-4106-AB5B-A54A67B7C3D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81592630"/>
              </p:ext>
            </p:extLst>
          </p:nvPr>
        </p:nvGraphicFramePr>
        <p:xfrm>
          <a:off x="4499992" y="2540881"/>
          <a:ext cx="3744416" cy="237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1168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Жилые помещения, гаражи, машино-места, объекты незавершенного строительства, жилые строения, садовые дома, хозяйственные строения или сооружения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Объекты недвижимого имущества иностранных организаций, осуществляющих деятельность в РФ через постоянные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представительства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8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Налоговая ставка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процента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>
            <a:off x="5179121" y="1455125"/>
            <a:ext cx="2435112" cy="475083"/>
          </a:xfrm>
          <a:prstGeom prst="downArrow">
            <a:avLst>
              <a:gd name="adj1" fmla="val 50000"/>
              <a:gd name="adj2" fmla="val 479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ЕСХН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271401" y="1431809"/>
            <a:ext cx="2448272" cy="498399"/>
          </a:xfrm>
          <a:prstGeom prst="downArrow">
            <a:avLst>
              <a:gd name="adj1" fmla="val 50000"/>
              <a:gd name="adj2" fmla="val 6076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УСН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1341" y="792088"/>
            <a:ext cx="7441462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Плательщики - организации, </a:t>
            </a:r>
            <a:br>
              <a:rPr lang="ru-RU" sz="20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применяющие специальные налоговые режимы</a:t>
            </a:r>
            <a:endParaRPr lang="ru-RU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106391"/>
            <a:ext cx="8640960" cy="572507"/>
          </a:xfrm>
        </p:spPr>
        <p:txBody>
          <a:bodyPr/>
          <a:lstStyle/>
          <a:p>
            <a:pPr lvl="0" algn="ctr" defTabSz="801688">
              <a:lnSpc>
                <a:spcPct val="10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Налог на имущество организаций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для УСН, ЕСХН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000" b="0" kern="1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2000" b="0" kern="1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1341" y="1941587"/>
            <a:ext cx="3528392" cy="16069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C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endParaRPr lang="ru-RU" sz="1800" b="1" dirty="0">
              <a:solidFill>
                <a:srgbClr val="FFC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ПРИ УСЛОВИИ !!!</a:t>
            </a:r>
          </a:p>
          <a:p>
            <a:pPr algn="ctr"/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объект имущества облагается налогом исходя из среднегодовой стоимости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а не от кадастровой !!!</a:t>
            </a:r>
          </a:p>
          <a:p>
            <a:pPr algn="ctr"/>
            <a:endParaRPr lang="ru-RU" sz="1800" b="1" dirty="0">
              <a:solidFill>
                <a:srgbClr val="FFC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endParaRPr lang="ru-RU" sz="1800" b="1" dirty="0">
              <a:solidFill>
                <a:srgbClr val="FFC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20551" y="1941587"/>
            <a:ext cx="3552252" cy="1633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ПРИ УСЛОВИИ !!!</a:t>
            </a:r>
          </a:p>
          <a:p>
            <a:pPr algn="ctr"/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объекты недвижимости используется для переработки и реализации с/х продукции и (или) для оказания услуг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1341" y="3874599"/>
            <a:ext cx="7441462" cy="973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ВНИМАНИЕ!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 01.01.2022 года не действует в отношении объектов недвижимости , включенных в ПЕРЕЧЕНЬ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объектов недвижимого имущества, по которым налог на имущество рассчитывается исходя из кадастровой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стоимости (ст.378.2 НК РФ)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20323" y="3231827"/>
            <a:ext cx="639638" cy="6334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B1EC626C-DE85-45CD-AE36-9EC60ED93FFE}"/>
              </a:ext>
            </a:extLst>
          </p:cNvPr>
          <p:cNvSpPr/>
          <p:nvPr/>
        </p:nvSpPr>
        <p:spPr>
          <a:xfrm>
            <a:off x="5349257" y="871006"/>
            <a:ext cx="2520280" cy="3932992"/>
          </a:xfrm>
          <a:prstGeom prst="triangle">
            <a:avLst/>
          </a:prstGeom>
          <a:solidFill>
            <a:schemeClr val="accent1">
              <a:alpha val="25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9237057D-3B34-40E0-8779-98E7707F7371}"/>
              </a:ext>
            </a:extLst>
          </p:cNvPr>
          <p:cNvSpPr/>
          <p:nvPr/>
        </p:nvSpPr>
        <p:spPr>
          <a:xfrm>
            <a:off x="1114596" y="871006"/>
            <a:ext cx="2520280" cy="3932992"/>
          </a:xfrm>
          <a:prstGeom prst="triangle">
            <a:avLst/>
          </a:prstGeom>
          <a:solidFill>
            <a:schemeClr val="accent1">
              <a:alpha val="25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40000" y="1080000"/>
            <a:ext cx="32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2022</a:t>
            </a:r>
            <a:endParaRPr lang="ru-RU" altLang="ru-RU" sz="2400" b="1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4736" y="1080000"/>
            <a:ext cx="324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2021</a:t>
            </a:r>
            <a:endParaRPr lang="ru-RU" sz="2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40000" y="3960000"/>
            <a:ext cx="3240000" cy="57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algn="ctr"/>
            <a:endParaRPr lang="ru-RU" altLang="ru-RU" sz="2000" b="1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180000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Аванс: 04.05.; 01.08.; 31.10.2022 </a:t>
            </a:r>
          </a:p>
          <a:p>
            <a:pPr marL="180000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Налог: 01  марта 2023 года </a:t>
            </a:r>
          </a:p>
          <a:p>
            <a:pPr marL="180000" algn="ctr"/>
            <a:endParaRPr lang="ru-RU" altLang="ru-RU" b="1" dirty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2348" y="3960000"/>
            <a:ext cx="3240000" cy="57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Аванс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: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30.04.; 31.07.; 31.10.2021 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Налог: 01  марта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2022 года 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62348" y="386705"/>
            <a:ext cx="7560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Налог на </a:t>
            </a: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имущество организаций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5289" y="3079800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utoShape 2" descr="https://u.9111s.ru/uploads/202012/07/86da44278f63c643b4cea0f4733724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AutoShape 4" descr="https://u.9111s.ru/uploads/202012/07/86da44278f63c643b4cea0f4733724c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AutoShape 6" descr="https://vita-property.ru/wp-content/uploads/7/1/2/71261bae90b0d7e29bc8a9ae6b1ae99a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4736" y="1800000"/>
            <a:ext cx="3240000" cy="57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100" algn="ctr" fontAlgn="b"/>
            <a:endParaRPr lang="ru-RU" sz="2000" b="1" dirty="0" smtClean="0">
              <a:solidFill>
                <a:srgbClr val="008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100" fontAlgn="b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Среднегодовая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89100" fontAlgn="b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40000" y="1800000"/>
            <a:ext cx="3240000" cy="57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defTabSz="71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Среднегодовая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80000" defTabSz="71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Кадастровая стоимость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2348" y="2520000"/>
            <a:ext cx="3240000" cy="57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100" algn="ctr" fontAlgn="b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100" fontAlgn="b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89100" algn="ctr" fontAlgn="b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40000" y="2520000"/>
            <a:ext cx="3240000" cy="57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fontAlgn="b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 (1246 объектов)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2000" y="1742484"/>
            <a:ext cx="1285436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100" algn="ctr" defTabSz="71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База: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2348" y="3240000"/>
            <a:ext cx="3240000" cy="57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100" algn="ctr" fontAlgn="b"/>
            <a:endParaRPr lang="ru-RU" sz="2000" b="1" dirty="0" smtClean="0">
              <a:solidFill>
                <a:srgbClr val="008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100" fontAlgn="b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Среднегодовая стоимость - 1%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89100" fontAlgn="b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40000" y="3240000"/>
            <a:ext cx="3240000" cy="57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defTabSz="71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Среднегодовая стоимость - 1,5%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80000" defTabSz="71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Кадастровая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- 1%; 2%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52000" y="3190255"/>
            <a:ext cx="1285436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100" algn="ctr" defTabSz="71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Ставка: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2000" y="2460412"/>
            <a:ext cx="1285436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100" algn="ctr" defTabSz="71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ОКС: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52000" y="3920098"/>
            <a:ext cx="1285436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100" algn="ctr" defTabSz="71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уплаты: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52000" y="1044000"/>
            <a:ext cx="1285436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100" algn="ctr" defTabSz="71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9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497" y="389734"/>
            <a:ext cx="7768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Изменения в законодательстве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 налогу на имущество организаций с 01.01.2023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0702" y="1347119"/>
            <a:ext cx="6879820" cy="84056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Налоговая база </a:t>
            </a:r>
          </a:p>
          <a:p>
            <a:pPr algn="ctr"/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по налогу на имущество организаций</a:t>
            </a: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0702" y="2644788"/>
            <a:ext cx="3276000" cy="7060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Кадастровая стоимость объектов недвижимости</a:t>
            </a: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522" y="2644788"/>
            <a:ext cx="3276000" cy="7060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Среднегодовая стоимость имущества</a:t>
            </a: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8848" y="3812264"/>
            <a:ext cx="3276000" cy="990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Налоговая декларация</a:t>
            </a:r>
            <a:endParaRPr lang="en-US" sz="2000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(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предоставляется)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0702" y="3807957"/>
            <a:ext cx="3276000" cy="990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1F497D"/>
                </a:solidFill>
                <a:latin typeface="Arial Narrow" panose="020B0606020202030204" pitchFamily="34" charset="0"/>
              </a:rPr>
              <a:t>Бездекларационный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порядок</a:t>
            </a:r>
          </a:p>
          <a:p>
            <a:pPr algn="ctr"/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(налоговая декларация </a:t>
            </a:r>
          </a:p>
          <a:p>
            <a:pPr algn="ctr"/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не представляется)</a:t>
            </a:r>
            <a:endParaRPr lang="ru-RU" sz="20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48702" y="2289957"/>
            <a:ext cx="1221719" cy="294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576814" y="2289957"/>
            <a:ext cx="1221719" cy="294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048702" y="3450320"/>
            <a:ext cx="1221719" cy="294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576702" y="3455619"/>
            <a:ext cx="1221719" cy="294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34497" y="3264842"/>
            <a:ext cx="639638" cy="6334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17460</TotalTime>
  <Words>787</Words>
  <Application>Microsoft Office PowerPoint</Application>
  <PresentationFormat>Экран (16:9)</PresentationFormat>
  <Paragraphs>166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Present_FNS2012_16-9</vt:lpstr>
      <vt:lpstr>10_Present_FNS2012_A4</vt:lpstr>
      <vt:lpstr>11_Present_FNS2012_A4</vt:lpstr>
      <vt:lpstr>12_Present_FNS2012_A4</vt:lpstr>
      <vt:lpstr>13_Present_FNS2012_A4</vt:lpstr>
      <vt:lpstr>14_Present_FNS2012_A4</vt:lpstr>
      <vt:lpstr>«О новом порядке предоставления отчетности и уплаты имущественных налогов для юридических лиц»</vt:lpstr>
      <vt:lpstr>Презентация PowerPoint</vt:lpstr>
      <vt:lpstr>Презентация PowerPoint</vt:lpstr>
      <vt:lpstr>Порядок расчета налога на имущество  организаций  (налоговый период - 2022 год)</vt:lpstr>
      <vt:lpstr>Презентация PowerPoint</vt:lpstr>
      <vt:lpstr> Налоговая база исходя из кадастровой стоимости с 01.01.2022  </vt:lpstr>
      <vt:lpstr>   Налог на имущество организаций для УСН, ЕСХН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 ВНИМАНИЕ 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Балуева Наталья Борисовна</cp:lastModifiedBy>
  <cp:revision>1913</cp:revision>
  <cp:lastPrinted>2021-12-17T12:58:04Z</cp:lastPrinted>
  <dcterms:created xsi:type="dcterms:W3CDTF">2013-03-25T05:56:00Z</dcterms:created>
  <dcterms:modified xsi:type="dcterms:W3CDTF">2022-04-07T11:52:19Z</dcterms:modified>
</cp:coreProperties>
</file>